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77" r:id="rId2"/>
  </p:sldMasterIdLst>
  <p:notesMasterIdLst>
    <p:notesMasterId r:id="rId58"/>
  </p:notesMasterIdLst>
  <p:handoutMasterIdLst>
    <p:handoutMasterId r:id="rId59"/>
  </p:handoutMasterIdLst>
  <p:sldIdLst>
    <p:sldId id="256" r:id="rId3"/>
    <p:sldId id="286" r:id="rId4"/>
    <p:sldId id="269" r:id="rId5"/>
    <p:sldId id="292" r:id="rId6"/>
    <p:sldId id="276" r:id="rId7"/>
    <p:sldId id="277" r:id="rId8"/>
    <p:sldId id="599" r:id="rId9"/>
    <p:sldId id="598" r:id="rId10"/>
    <p:sldId id="275" r:id="rId11"/>
    <p:sldId id="584" r:id="rId12"/>
    <p:sldId id="585" r:id="rId13"/>
    <p:sldId id="586" r:id="rId14"/>
    <p:sldId id="587" r:id="rId15"/>
    <p:sldId id="588" r:id="rId16"/>
    <p:sldId id="589" r:id="rId17"/>
    <p:sldId id="590" r:id="rId18"/>
    <p:sldId id="591" r:id="rId19"/>
    <p:sldId id="592" r:id="rId20"/>
    <p:sldId id="593" r:id="rId21"/>
    <p:sldId id="583" r:id="rId22"/>
    <p:sldId id="596" r:id="rId23"/>
    <p:sldId id="597" r:id="rId24"/>
    <p:sldId id="594" r:id="rId25"/>
    <p:sldId id="595" r:id="rId26"/>
    <p:sldId id="515" r:id="rId27"/>
    <p:sldId id="582" r:id="rId28"/>
    <p:sldId id="580" r:id="rId29"/>
    <p:sldId id="581" r:id="rId30"/>
    <p:sldId id="457" r:id="rId31"/>
    <p:sldId id="579" r:id="rId32"/>
    <p:sldId id="556" r:id="rId33"/>
    <p:sldId id="561" r:id="rId34"/>
    <p:sldId id="600" r:id="rId35"/>
    <p:sldId id="560" r:id="rId36"/>
    <p:sldId id="576" r:id="rId37"/>
    <p:sldId id="577" r:id="rId38"/>
    <p:sldId id="562" r:id="rId39"/>
    <p:sldId id="563" r:id="rId40"/>
    <p:sldId id="547" r:id="rId41"/>
    <p:sldId id="564" r:id="rId42"/>
    <p:sldId id="565" r:id="rId43"/>
    <p:sldId id="566" r:id="rId44"/>
    <p:sldId id="567" r:id="rId45"/>
    <p:sldId id="568" r:id="rId46"/>
    <p:sldId id="569" r:id="rId47"/>
    <p:sldId id="570" r:id="rId48"/>
    <p:sldId id="571" r:id="rId49"/>
    <p:sldId id="572" r:id="rId50"/>
    <p:sldId id="548" r:id="rId51"/>
    <p:sldId id="573" r:id="rId52"/>
    <p:sldId id="574" r:id="rId53"/>
    <p:sldId id="601" r:id="rId54"/>
    <p:sldId id="575" r:id="rId55"/>
    <p:sldId id="284" r:id="rId56"/>
    <p:sldId id="505" r:id="rId5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5600"/>
    <a:srgbClr val="5F5F5F"/>
    <a:srgbClr val="777777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00"/>
  </p:normalViewPr>
  <p:slideViewPr>
    <p:cSldViewPr>
      <p:cViewPr varScale="1">
        <p:scale>
          <a:sx n="117" d="100"/>
          <a:sy n="117" d="100"/>
        </p:scale>
        <p:origin x="1416" y="96"/>
      </p:cViewPr>
      <p:guideLst>
        <p:guide orient="horz" pos="261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1C9EE7BA-3DD6-417B-9988-D16B06E1519B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956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34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34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ru-RU"/>
          </a:p>
        </p:txBody>
      </p:sp>
      <p:sp>
        <p:nvSpPr>
          <p:cNvPr id="634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2571C943-45B2-49B4-958E-555A5E874C3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7207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6FB643-D254-41A5-9ACE-06D13B5DD17D}" type="slidenum">
              <a:rPr lang="ru-RU"/>
              <a:pPr/>
              <a:t>1</a:t>
            </a:fld>
            <a:endParaRPr lang="ru-RU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645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B6B5D0-A0A1-47B0-AD59-83EB6C62888A}" type="slidenum">
              <a:rPr lang="ru-RU"/>
              <a:pPr/>
              <a:t>3</a:t>
            </a:fld>
            <a:endParaRPr lang="ru-RU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527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ADE1D4-64B1-4740-8713-C98B51F47A42}" type="slidenum">
              <a:rPr lang="ru-RU"/>
              <a:pPr/>
              <a:t>32</a:t>
            </a:fld>
            <a:endParaRPr lang="ru-RU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145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FFA9-DA40-4D3E-BA90-B8B6124F469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785C6-EBAF-49D5-AD4D-BABF4DFAAD59}" type="datetime1">
              <a:rPr lang="en-US" smtClean="0"/>
              <a:pPr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E026A-678E-4998-ACD7-A3CDB96B2E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04122-9A3A-4FD8-98B8-22631F32846C}" type="datetime1">
              <a:rPr lang="en-US" smtClean="0"/>
              <a:pPr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6DB3F2-978A-466B-B792-1B6758D51E0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9A7B8-0EC4-44C9-AFEF-25E144F11C06}" type="datetime1">
              <a:rPr lang="en-US" smtClean="0"/>
              <a:pPr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5B61D-EE62-48CF-95A5-55BEC4E327A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B47B5-C739-4DAE-AACD-CC58CA843AC4}" type="datetime1">
              <a:rPr lang="en-US" smtClean="0"/>
              <a:pPr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ED6F7-BC43-4253-9AF8-D7593A4735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AE48-94E6-46E0-BE32-5F0716DE9115}" type="datetime1">
              <a:rPr lang="en-US" smtClean="0"/>
              <a:pPr/>
              <a:t>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944CF8-F583-497C-84DF-8EC40FC1324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4C285-8BCE-48FC-97D9-E2837AF38351}" type="datetime1">
              <a:rPr lang="en-US" smtClean="0"/>
              <a:pPr/>
              <a:t>1/15/2018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8F03C-EBA2-481A-9D7B-2CB96E2E1BC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D3E6-EF16-4488-94A4-211508FE4682}" type="datetime1">
              <a:rPr lang="en-US" smtClean="0"/>
              <a:pPr/>
              <a:t>1/15/2018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B0E44F-17D6-4C2C-8771-12FCDC0D426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FB3B-20DA-4D0E-BF16-8262B7156612}" type="datetime1">
              <a:rPr lang="en-US" smtClean="0"/>
              <a:pPr/>
              <a:t>1/15/2018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2B29A1-D442-4978-8F6B-CDD5CFDF98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73C2C-6BD0-40EC-8D8D-4D51F089C5EB}" type="datetime1">
              <a:rPr lang="en-US" smtClean="0"/>
              <a:pPr/>
              <a:t>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152D3-29D2-4CBD-90E9-DB62AE96E7D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77F5C-EDA7-4864-9756-35769B0E62CF}" type="datetime1">
              <a:rPr lang="en-US" smtClean="0"/>
              <a:pPr/>
              <a:t>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83790-8878-4214-AF4E-BF4202C9E80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88B99C93-F56F-46AB-9EB8-53614A95B15F}" type="datetime1">
              <a:rPr lang="en-US" smtClean="0"/>
              <a:pPr/>
              <a:t>1/15/2018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8E4A729-E779-4229-B758-74A0EEB6871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ransition spd="slow">
    <p:randomBar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jpeg"/><Relationship Id="rId7" Type="http://schemas.openxmlformats.org/officeDocument/2006/relationships/image" Target="../media/image36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emf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image" Target="../media/image38.jpeg"/><Relationship Id="rId7" Type="http://schemas.openxmlformats.org/officeDocument/2006/relationships/image" Target="../media/image42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emf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6.emf"/><Relationship Id="rId4" Type="http://schemas.openxmlformats.org/officeDocument/2006/relationships/oleObject" Target="../embeddings/oleObject2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png"/><Relationship Id="rId4" Type="http://schemas.openxmlformats.org/officeDocument/2006/relationships/image" Target="../media/image9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://gbu-kosino-uhtomskiy.ru/" TargetMode="Externa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29966"/>
            <a:ext cx="7272808" cy="5350696"/>
          </a:xfr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ШКОЛА № 2036, ул.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Рудневка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д. 6 (2017 ПОСЛЕ)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541"/>
            <a:ext cx="9144000" cy="17290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288" y="1340768"/>
            <a:ext cx="4463345" cy="33475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83567"/>
            <a:ext cx="3164867" cy="421982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80779247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ШКОЛА № 2026, ул.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Лухмановская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д. 13Г (2017 ДО)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541"/>
            <a:ext cx="9144000" cy="17290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659023"/>
            <a:ext cx="4464496" cy="33483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491" y="1124744"/>
            <a:ext cx="4464496" cy="33483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89754818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ШКОЛА № 2036, ул.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Лухмановская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д. 13Г (2017 ПОСЛЕ)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541"/>
            <a:ext cx="9144000" cy="17290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15565"/>
            <a:ext cx="4283968" cy="32129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999" y="1196752"/>
            <a:ext cx="4283968" cy="32129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20932858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ШКОЛА № 2026, ул. Медведева, д. 8 (2017 ДО)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541"/>
            <a:ext cx="9144000" cy="17290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4211960" cy="31589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398" y="1052736"/>
            <a:ext cx="4211961" cy="31589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644628121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ШКОЛА № 2036, ул. Медведева, д.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(2017 ПОСЛЕ)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541"/>
            <a:ext cx="9144000" cy="17290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00808"/>
            <a:ext cx="4091947" cy="30689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124744"/>
            <a:ext cx="4091947" cy="30689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72104982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ШКОЛА № 2031, ул.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Святоозерская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д. 17 (2017 ДО и ПОСЛЕ)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541"/>
            <a:ext cx="9144000" cy="17290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4147389" cy="31105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340768"/>
            <a:ext cx="4132583" cy="3099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94856285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ШКОЛА № 2031, ул.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Святозерская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д. 20 (2017 ДО)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541"/>
            <a:ext cx="9144000" cy="17290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4320480" cy="3240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93963"/>
            <a:ext cx="4320480" cy="3240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17620423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ШКОЛА № 2031, ул.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Святозерская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д. 20 (2017 ПОСЛЕ)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541"/>
            <a:ext cx="9144000" cy="17290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91" y="1590464"/>
            <a:ext cx="4379979" cy="32849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052736"/>
            <a:ext cx="4379978" cy="32849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23058331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ШКОЛА № 1022, ул. Оренбургская, д. 10 (2017 ДО)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541"/>
            <a:ext cx="9144000" cy="17290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3995936" cy="29969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6752"/>
            <a:ext cx="3995936" cy="29969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96750300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1022, ул. Оренбургская, д. 10 (2017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541"/>
            <a:ext cx="9144000" cy="17290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3375"/>
            <a:ext cx="2985796" cy="39810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55931"/>
            <a:ext cx="3840426" cy="28803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4941550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1" y="764704"/>
            <a:ext cx="7664606" cy="4104456"/>
          </a:xfrm>
        </p:spPr>
        <p:txBody>
          <a:bodyPr/>
          <a:lstStyle/>
          <a:p>
            <a:pPr algn="ctr"/>
            <a:endParaRPr lang="ru-RU" b="1" dirty="0" smtClean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Жилищник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Косино-Ухтомский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в начале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года в результате преобразования ГУП ДЕЗ района Косино-Ухтомский с целью эксперимента в рамках жилищно-коммунального хозяйства и благоустройства</a:t>
            </a:r>
          </a:p>
          <a:p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5" y="5102532"/>
            <a:ext cx="9144000" cy="17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086723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7524" y="188640"/>
            <a:ext cx="856895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Адресный перечень работ ремонту дворовых территорий, спортивных площадок и межквартальных городков в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2017 </a:t>
            </a:r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году по району Косино-Ухтомский ВАО</a:t>
            </a:r>
          </a:p>
          <a:p>
            <a:pPr algn="ctr" fontAlgn="ctr"/>
            <a:r>
              <a:rPr 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за счет средств стимулирования района (Активный гражданин)</a:t>
            </a:r>
          </a:p>
        </p:txBody>
      </p:sp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74" y="927304"/>
            <a:ext cx="7245251" cy="5472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9316762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7752" y="260648"/>
            <a:ext cx="8098664" cy="1368151"/>
          </a:xfrm>
        </p:spPr>
        <p:txBody>
          <a:bodyPr>
            <a:normAutofit/>
          </a:bodyPr>
          <a:lstStyle/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детской площадки по адресу: </a:t>
            </a:r>
            <a:r>
              <a:rPr lang="ru-RU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Святоозерский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проезд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953"/>
            <a:ext cx="9144000" cy="1729047"/>
          </a:xfrm>
          <a:prstGeom prst="rect">
            <a:avLst/>
          </a:prstGeom>
        </p:spPr>
      </p:pic>
      <p:pic>
        <p:nvPicPr>
          <p:cNvPr id="2050" name="Picture 2" descr="E:\Калинин встреча 2017 год\благоустройство дворов\дворы\народный парк 2017\IMG-20171017-WA00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72880"/>
            <a:ext cx="6480720" cy="3645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641500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7752" y="260648"/>
            <a:ext cx="8098664" cy="1368151"/>
          </a:xfrm>
        </p:spPr>
        <p:txBody>
          <a:bodyPr>
            <a:normAutofit/>
          </a:bodyPr>
          <a:lstStyle/>
          <a:p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Обустройство двух спортивных площадок по адресу: </a:t>
            </a:r>
            <a:r>
              <a:rPr lang="ru-RU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Святоозерский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проезд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953"/>
            <a:ext cx="9144000" cy="1729047"/>
          </a:xfrm>
          <a:prstGeom prst="rect">
            <a:avLst/>
          </a:prstGeom>
        </p:spPr>
      </p:pic>
      <p:pic>
        <p:nvPicPr>
          <p:cNvPr id="3074" name="Picture 2" descr="E:\Калинин встреча 2017 год\благоустройство дворов\дворы\народный парк 2017\IMG-20171017-WA0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4176464" cy="2349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 descr="E:\Калинин встреча 2017 год\благоустройство дворов\дворы\народный парк 2017\IMG-20171017-WA0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649" y="2060848"/>
            <a:ext cx="4176463" cy="2349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65707108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sz="quarter" idx="13"/>
          </p:nvPr>
        </p:nvSpPr>
        <p:spPr>
          <a:xfrm>
            <a:off x="392163" y="188640"/>
            <a:ext cx="8496944" cy="504056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дворовой территории (укладка АБП большими картами)</a:t>
            </a:r>
            <a:endParaRPr lang="ru-RU" sz="1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953"/>
            <a:ext cx="9144000" cy="1729047"/>
          </a:xfrm>
          <a:prstGeom prst="rect">
            <a:avLst/>
          </a:prstGeom>
        </p:spPr>
      </p:pic>
      <p:pic>
        <p:nvPicPr>
          <p:cNvPr id="6147" name="Picture 3" descr="E:\Калинин встреча 2017 год\благоустройство дворов\дворы\большие карты\лухмановская 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08720"/>
            <a:ext cx="2320349" cy="4125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8" name="Picture 4" descr="E:\Калинин встреча 2017 год\благоустройство дворов\дворы\большие карты\рудневка 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881186"/>
            <a:ext cx="2320348" cy="4125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49" name="Picture 5" descr="E:\Калинин встреча 2017 год\благоустройство дворов\дворы\большие карты\свят 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877792"/>
            <a:ext cx="3096344" cy="41284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33016"/>
            <a:ext cx="5948363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433015"/>
            <a:ext cx="5948363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181" y="4439305"/>
            <a:ext cx="5948363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82332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sz="quarter" idx="13"/>
          </p:nvPr>
        </p:nvSpPr>
        <p:spPr>
          <a:xfrm>
            <a:off x="392163" y="476672"/>
            <a:ext cx="3339743" cy="144016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дворовой территории (укладка АБП </a:t>
            </a:r>
          </a:p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большими картами)</a:t>
            </a:r>
            <a:endParaRPr lang="ru-RU" sz="18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953"/>
            <a:ext cx="9144000" cy="1729047"/>
          </a:xfrm>
          <a:prstGeom prst="rect">
            <a:avLst/>
          </a:prstGeom>
        </p:spPr>
      </p:pic>
      <p:pic>
        <p:nvPicPr>
          <p:cNvPr id="7170" name="Picture 2" descr="E:\Калинин встреча 2017 год\благоустройство дворов\дворы\большие карты\б.кос 28 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133324"/>
            <a:ext cx="3552395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1" name="Picture 3" descr="E:\Калинин встреча 2017 год\благоустройство дворов\дворы\большие карты\свят 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731150"/>
            <a:ext cx="2542939" cy="3390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E:\Калинин встреча 2017 год\благоустройство дворов\дворы\большие карты\свят 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705" y="731151"/>
            <a:ext cx="2542939" cy="3390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33" y="4528341"/>
            <a:ext cx="5948363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808999"/>
            <a:ext cx="5948363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964" y="3808998"/>
            <a:ext cx="5948363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2740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7752" y="260648"/>
            <a:ext cx="4426256" cy="1368151"/>
          </a:xfrm>
        </p:spPr>
        <p:txBody>
          <a:bodyPr>
            <a:normAutofit fontScale="92500"/>
          </a:bodyPr>
          <a:lstStyle/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детской </a:t>
            </a:r>
          </a:p>
          <a:p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 по адресу: 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Святоозерская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д. 22 (ДО)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953"/>
            <a:ext cx="9144000" cy="17290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52" y="1628800"/>
            <a:ext cx="4248472" cy="31904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99" y="1124744"/>
            <a:ext cx="4176464" cy="31363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0803459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7752" y="260649"/>
            <a:ext cx="8530712" cy="1008112"/>
          </a:xfrm>
        </p:spPr>
        <p:txBody>
          <a:bodyPr>
            <a:normAutofit/>
          </a:bodyPr>
          <a:lstStyle/>
          <a:p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детской </a:t>
            </a:r>
          </a:p>
          <a:p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 по адресу: ул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Святоозерская</a:t>
            </a: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д. 22 (ПОСЛЕ)</a:t>
            </a:r>
            <a:endParaRPr lang="ru-RU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953"/>
            <a:ext cx="9144000" cy="1729047"/>
          </a:xfrm>
          <a:prstGeom prst="rect">
            <a:avLst/>
          </a:prstGeom>
        </p:spPr>
      </p:pic>
      <p:pic>
        <p:nvPicPr>
          <p:cNvPr id="3075" name="Picture 3" descr="E:\Калинин встреча 2017 год\благоустройство дворов\дворы\свят 22\IMG-20171017-WA00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0" y="1556792"/>
            <a:ext cx="4224470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E:\Калинин встреча 2017 год\благоустройство дворов\дворы\свят 22\IMG-20171017-WA00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189" y="1556792"/>
            <a:ext cx="4224469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13175965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476672"/>
            <a:ext cx="7400142" cy="1031838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детской площадки по адресу: ул.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Святоозерская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д. 3 (ДО)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1208"/>
            <a:ext cx="9144000" cy="15567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357" y="1556792"/>
            <a:ext cx="4027331" cy="3024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1569520"/>
            <a:ext cx="4027331" cy="30243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845497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261930"/>
            <a:ext cx="7992888" cy="1031838"/>
          </a:xfrm>
        </p:spPr>
        <p:txBody>
          <a:bodyPr>
            <a:norm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детской площадки по адресу: ул.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Святоозерская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 3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(ПОСЛЕ)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1208"/>
            <a:ext cx="9144000" cy="1556792"/>
          </a:xfrm>
          <a:prstGeom prst="rect">
            <a:avLst/>
          </a:prstGeom>
        </p:spPr>
      </p:pic>
      <p:pic>
        <p:nvPicPr>
          <p:cNvPr id="4098" name="Picture 2" descr="E:\Калинин встреча 2017 год\благоустройство дворов\дворы\свят 3\IMG-20171017-WA0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28" y="980057"/>
            <a:ext cx="3751634" cy="2110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E:\Калинин встреча 2017 год\благоустройство дворов\дворы\свят 3\IMG-20171017-WA00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78202"/>
            <a:ext cx="3719737" cy="2092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E:\Калинин встреча 2017 год\благоустройство дворов\дворы\свят 3\IMG-20171017-WA00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378" y="3180523"/>
            <a:ext cx="3793243" cy="2133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05129127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6194" y="404664"/>
            <a:ext cx="3822192" cy="1031838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дворовой территории по адресу: ул. Наташи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Качуевской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д. 4 (ДО)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1208"/>
            <a:ext cx="9144000" cy="1556792"/>
          </a:xfrm>
          <a:prstGeom prst="rect">
            <a:avLst/>
          </a:prstGeom>
        </p:spPr>
      </p:pic>
      <p:pic>
        <p:nvPicPr>
          <p:cNvPr id="9" name="Рисунок 8" descr="C:\Users\Kabenet3\Desktop\нк.4\P10908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73680"/>
            <a:ext cx="3920381" cy="31074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251381"/>
            <a:ext cx="3255329" cy="24445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2826321"/>
            <a:ext cx="3246152" cy="24377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0093838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1276523"/>
            <a:ext cx="7869560" cy="544522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Своевременное предоставление жилищно-коммунальных услуг жителям района Косино-Ухтомский.</a:t>
            </a:r>
          </a:p>
          <a:p>
            <a:pPr>
              <a:buFont typeface="Wingdings" pitchFamily="2" charset="2"/>
              <a:buChar char="q"/>
            </a:pP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 эксплуатация жилого фонда согласно Жилищного Кодекса Российской Федерации.</a:t>
            </a:r>
          </a:p>
          <a:p>
            <a:pPr>
              <a:buFont typeface="Wingdings" pitchFamily="2" charset="2"/>
              <a:buChar char="q"/>
            </a:pP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и уборка дворовых территорий и зеленых насаждений района.</a:t>
            </a:r>
          </a:p>
          <a:p>
            <a:pPr>
              <a:buFont typeface="Wingdings" pitchFamily="2" charset="2"/>
              <a:buChar char="q"/>
            </a:pP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контейнерных и бункерных площадок.</a:t>
            </a:r>
          </a:p>
          <a:p>
            <a:pPr>
              <a:buFont typeface="Wingdings" pitchFamily="2" charset="2"/>
              <a:buChar char="q"/>
            </a:pP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подъёмных платформ для маломобильных людей.</a:t>
            </a:r>
          </a:p>
          <a:p>
            <a:pPr>
              <a:buFont typeface="Wingdings" pitchFamily="2" charset="2"/>
              <a:buChar char="q"/>
            </a:pP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централизованной диспетчерской службы.</a:t>
            </a:r>
          </a:p>
          <a:p>
            <a:pPr>
              <a:buFont typeface="Wingdings" pitchFamily="2" charset="2"/>
              <a:buChar char="q"/>
            </a:pP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и содержание зон отдыха.</a:t>
            </a:r>
          </a:p>
          <a:p>
            <a:pPr>
              <a:buFont typeface="Wingdings" pitchFamily="2" charset="2"/>
              <a:buChar char="q"/>
            </a:pPr>
            <a:r>
              <a:rPr lang="ru-RU" sz="2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работ по капитальному ремонту МКД.</a:t>
            </a:r>
            <a:endParaRPr lang="ru-RU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sz="2000" dirty="0" smtClean="0"/>
          </a:p>
          <a:p>
            <a:pPr>
              <a:buFontTx/>
              <a:buChar char="-"/>
            </a:pPr>
            <a:endParaRPr lang="ru-RU" sz="2000" dirty="0"/>
          </a:p>
          <a:p>
            <a:pPr>
              <a:buFontTx/>
              <a:buChar char="-"/>
            </a:pPr>
            <a:endParaRPr lang="ru-RU" sz="2000" dirty="0" smtClean="0"/>
          </a:p>
          <a:p>
            <a:pPr marL="0" indent="0">
              <a:buNone/>
            </a:pPr>
            <a:endParaRPr lang="ru-RU" sz="2000" dirty="0" smtClean="0"/>
          </a:p>
          <a:p>
            <a:pPr algn="ctr">
              <a:buFontTx/>
              <a:buChar char="-"/>
            </a:pPr>
            <a:endParaRPr lang="ru-RU" sz="2000" dirty="0" smtClean="0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314400"/>
            <a:ext cx="8229600" cy="96176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 «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Жилищник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Косино-Ухтомский»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 следующие виды работ: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513317"/>
            <a:ext cx="4951870" cy="136687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дворовой территории по адресу: ул. Наташи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Качуевской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д. 4 (ПОСЛЕ)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265825"/>
            <a:ext cx="9144000" cy="1556792"/>
          </a:xfrm>
          <a:prstGeom prst="rect">
            <a:avLst/>
          </a:prstGeom>
        </p:spPr>
      </p:pic>
      <p:pic>
        <p:nvPicPr>
          <p:cNvPr id="5122" name="Picture 2" descr="E:\Калинин встреча 2017 год\благоустройство дворов\дворы\Н.качуевской\IMG-20171017-WA0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4248472" cy="2389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E:\Калинин встреча 2017 год\благоустройство дворов\дворы\Н.качуевской\IMG-20171017-WA0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196752"/>
            <a:ext cx="4401634" cy="2475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29994334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11560" y="204609"/>
            <a:ext cx="80638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Объемы работ по благоустройству ДТ и </a:t>
            </a:r>
            <a:r>
              <a:rPr kumimoji="0" lang="ru-RU" alt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ОДХ</a:t>
            </a:r>
            <a:r>
              <a:rPr lang="ru-RU" alt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alt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рамках содержания 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3562511"/>
              </p:ext>
            </p:extLst>
          </p:nvPr>
        </p:nvGraphicFramePr>
        <p:xfrm>
          <a:off x="1547664" y="908720"/>
          <a:ext cx="5996468" cy="5551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Документ" r:id="rId3" imgW="5925852" imgH="5486857" progId="Word.Document.12">
                  <p:embed/>
                </p:oleObj>
              </mc:Choice>
              <mc:Fallback>
                <p:oleObj name="Документ" r:id="rId3" imgW="5925852" imgH="548685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47664" y="908720"/>
                        <a:ext cx="5996468" cy="5551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29843372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7471"/>
            <a:ext cx="8229600" cy="76794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Индустрия зимнего отдыха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632488" y="925413"/>
            <a:ext cx="3822192" cy="50405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Каток МЕТЕОР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4917"/>
            <a:ext cx="9144000" cy="1729047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38" y="980728"/>
            <a:ext cx="4145827" cy="31093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64" y="1772816"/>
            <a:ext cx="2022872" cy="26971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584" y="2216849"/>
            <a:ext cx="2037887" cy="27171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62365914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118" y="332656"/>
            <a:ext cx="8487142" cy="43204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территорий храмов в 2017 году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1" y="5583151"/>
            <a:ext cx="9144793" cy="1239707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18" y="2462699"/>
            <a:ext cx="4059393" cy="2283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46" y="1329410"/>
            <a:ext cx="4029474" cy="2266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747221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83568" y="980728"/>
            <a:ext cx="7956884" cy="3880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программе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"Миллион деревьев"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весенний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период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2017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было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высажено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229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дерева,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2 617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шт. кустарников на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дворовых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территориях. В осенний период планируется посадка 68 деревьев и 1422 кустарников на 8 дворовых территориях. Все посадки проводились Департаментом природопользования и охраны окружающей среды города Москвы по результатам голосования граждан на портале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"Активный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гражданин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9" y="5197096"/>
            <a:ext cx="9144000" cy="17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9158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508104" y="1412776"/>
            <a:ext cx="3312368" cy="3830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осенний период 2017 года будут проведены работы по компенсационной посадке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деревьев на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участках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освободившихся в результате гибели деревьев  из-за аномальных погодных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условий в мае-июне 2017 года</a:t>
            </a:r>
          </a:p>
          <a:p>
            <a:pPr indent="457200" algn="just">
              <a:lnSpc>
                <a:spcPct val="115000"/>
              </a:lnSpc>
              <a:spcAft>
                <a:spcPts val="1000"/>
              </a:spcAft>
            </a:pP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1368"/>
            <a:ext cx="9144000" cy="17290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56083"/>
            <a:ext cx="5256584" cy="6202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19650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1368"/>
            <a:ext cx="9144000" cy="1729047"/>
          </a:xfrm>
          <a:prstGeom prst="rect">
            <a:avLst/>
          </a:prstGeom>
        </p:spPr>
      </p:pic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1818414"/>
              </p:ext>
            </p:extLst>
          </p:nvPr>
        </p:nvGraphicFramePr>
        <p:xfrm>
          <a:off x="414339" y="795471"/>
          <a:ext cx="7902078" cy="5557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Лист" r:id="rId4" imgW="8315325" imgH="5848160" progId="Excel.Sheet.12">
                  <p:embed/>
                </p:oleObj>
              </mc:Choice>
              <mc:Fallback>
                <p:oleObj name="Лист" r:id="rId4" imgW="8315325" imgH="58481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4339" y="795471"/>
                        <a:ext cx="7902078" cy="55577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11560" y="432098"/>
            <a:ext cx="82089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Адресный перечень реконструированных мест сбора отходов в 2017-2018 гг.</a:t>
            </a:r>
          </a:p>
        </p:txBody>
      </p:sp>
    </p:spTree>
    <p:extLst>
      <p:ext uri="{BB962C8B-B14F-4D97-AF65-F5344CB8AC3E}">
        <p14:creationId xmlns:p14="http://schemas.microsoft.com/office/powerpoint/2010/main" val="4163463591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88640"/>
            <a:ext cx="8003724" cy="653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46871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76672"/>
            <a:ext cx="8136904" cy="6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353161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8429" y="461872"/>
            <a:ext cx="3883531" cy="950903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подъездов в 2017 г.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 Б.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Косинская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д. 16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корп.  1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подъезд 3 (фото до)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953"/>
            <a:ext cx="9144000" cy="1729047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8840"/>
            <a:ext cx="4100102" cy="2304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Объект 14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607" y="572919"/>
            <a:ext cx="3757582" cy="21117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607" y="2913346"/>
            <a:ext cx="3757583" cy="21117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08940735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523582"/>
            <a:ext cx="3312368" cy="4555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53656"/>
            <a:ext cx="3312368" cy="4555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4917"/>
            <a:ext cx="9144000" cy="17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752125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-1476672" y="416465"/>
            <a:ext cx="7267907" cy="647557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подъездов в 2017 г.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 Б.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Косинская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д. 16, корп. 1</a:t>
            </a: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подъезд 3 (фото после)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953"/>
            <a:ext cx="9144000" cy="1729047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720117"/>
            <a:ext cx="3238617" cy="24289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942" y="980728"/>
            <a:ext cx="2664296" cy="35523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980728"/>
            <a:ext cx="2664296" cy="35523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48305194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8429" y="461873"/>
            <a:ext cx="3883531" cy="87889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подъездов в 2017 г.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 Ч. Озеро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 2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(ДО)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953"/>
            <a:ext cx="9144000" cy="1729047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081" y="338243"/>
            <a:ext cx="4042683" cy="22719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28" y="1844824"/>
            <a:ext cx="4387587" cy="24658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081" y="2725988"/>
            <a:ext cx="4069762" cy="22872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55574828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8429" y="461872"/>
            <a:ext cx="3451483" cy="647557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подъездов в 2017 г.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 Ч. Озеро, д. 2 (ПОСЛЕ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953"/>
            <a:ext cx="9144000" cy="1729047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89707"/>
            <a:ext cx="3604519" cy="27033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233893"/>
            <a:ext cx="2538799" cy="33850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7" y="1233893"/>
            <a:ext cx="2538799" cy="33850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41256751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8429" y="461873"/>
            <a:ext cx="3883531" cy="87889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подъездов в 2017 г.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 Ч. Озеро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 8 (ДО)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953"/>
            <a:ext cx="9144000" cy="1729047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53" y="1802499"/>
            <a:ext cx="3876152" cy="21783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2656"/>
            <a:ext cx="4176464" cy="23471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891698"/>
            <a:ext cx="4032448" cy="22662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63200773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8429" y="461872"/>
            <a:ext cx="3451483" cy="647557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подъездов в 2017 г.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 Ч. Озеро, д. 8 (ПОСЛЕ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953"/>
            <a:ext cx="9144000" cy="1729047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412776"/>
            <a:ext cx="2376264" cy="40049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64" y="980727"/>
            <a:ext cx="2916832" cy="40613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416551112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8429" y="461873"/>
            <a:ext cx="3883531" cy="87889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подъездов в 2017 г.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 Ч. Озеро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 10 (ДО)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953"/>
            <a:ext cx="9144000" cy="1729047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793508"/>
            <a:ext cx="3819525" cy="21465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023" y="456279"/>
            <a:ext cx="3822700" cy="21483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30458"/>
            <a:ext cx="2036205" cy="36231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03008220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8429" y="461872"/>
            <a:ext cx="3451483" cy="647557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подъездов в 2017 г.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 Ч. Озеро, д. 10 (ПОСЛЕ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953"/>
            <a:ext cx="9144000" cy="172904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60648"/>
            <a:ext cx="2664296" cy="47365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87" y="1628800"/>
            <a:ext cx="5120570" cy="28803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1570584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8429" y="461873"/>
            <a:ext cx="3883531" cy="87889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подъездов в 2017 г.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 Ч. Озеро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 12 (ДО)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953"/>
            <a:ext cx="9144000" cy="1729047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" y="1916832"/>
            <a:ext cx="4100100" cy="2304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94255"/>
            <a:ext cx="4011056" cy="225421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011" y="461873"/>
            <a:ext cx="4071045" cy="228792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88171608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8429" y="461872"/>
            <a:ext cx="3451483" cy="647557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подъездов в 2017 г.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л. Ч. Озеро, д. 12 (ПОСЛЕ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953"/>
            <a:ext cx="9144000" cy="1729047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66" y="1852437"/>
            <a:ext cx="3436082" cy="25770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92696"/>
            <a:ext cx="2430270" cy="324036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18" y="1484784"/>
            <a:ext cx="2608362" cy="33123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77984191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0356" y="548680"/>
            <a:ext cx="8487142" cy="43204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подъездов в 2017 г. ул.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Рудневка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д. 16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00" y="1726077"/>
            <a:ext cx="2595349" cy="34604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132" y="1726077"/>
            <a:ext cx="2595349" cy="34604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492" y="1726077"/>
            <a:ext cx="2712006" cy="34737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11" y="5481623"/>
            <a:ext cx="9144793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95710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43608" y="764704"/>
            <a:ext cx="6840760" cy="4392488"/>
          </a:xfrm>
        </p:spPr>
        <p:txBody>
          <a:bodyPr>
            <a:normAutofit fontScale="90000"/>
          </a:bodyPr>
          <a:lstStyle/>
          <a:p>
            <a:pPr algn="l"/>
            <a:r>
              <a:rPr lang="ru-RU" sz="3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управлении</a:t>
            </a:r>
            <a:br>
              <a:rPr lang="ru-RU" sz="3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ГБУ «Жилищник района Косино-Ухтомский» : </a:t>
            </a:r>
            <a:br>
              <a:rPr lang="ru-RU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-208 </a:t>
            </a:r>
            <a:r>
              <a:rPr lang="ru-RU" sz="3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многоквартирных </a:t>
            </a:r>
            <a:r>
              <a:rPr lang="ru-RU" sz="3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</a:t>
            </a:r>
            <a:br>
              <a:rPr lang="ru-RU" sz="3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-173 </a:t>
            </a:r>
            <a:r>
              <a:rPr lang="ru-RU" sz="3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дворовых </a:t>
            </a:r>
            <a:r>
              <a:rPr lang="ru-RU" sz="3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        </a:t>
            </a:r>
            <a:r>
              <a:rPr lang="ru-RU" sz="3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-71 </a:t>
            </a:r>
            <a:r>
              <a:rPr lang="ru-RU" sz="3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 и </a:t>
            </a:r>
            <a:r>
              <a:rPr lang="ru-RU" sz="3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проездов</a:t>
            </a:r>
            <a:r>
              <a:rPr lang="ru-RU" sz="3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-108 </a:t>
            </a:r>
            <a:r>
              <a:rPr lang="ru-RU" sz="3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детских </a:t>
            </a:r>
            <a:r>
              <a:rPr lang="ru-RU" sz="3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площадок</a:t>
            </a:r>
            <a:br>
              <a:rPr lang="ru-RU" sz="3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-42 спортивных площадок</a:t>
            </a:r>
            <a:r>
              <a:rPr lang="ru-RU" sz="3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-400 </a:t>
            </a:r>
            <a:r>
              <a:rPr lang="ru-RU" sz="3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 зеленых </a:t>
            </a:r>
            <a:r>
              <a:rPr lang="ru-RU" sz="3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насаждений</a:t>
            </a:r>
            <a:r>
              <a:rPr lang="ru-RU" sz="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4917"/>
            <a:ext cx="9144000" cy="17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67465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0356" y="548680"/>
            <a:ext cx="8487142" cy="43204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подъездов в 2017 г. ул.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Рудневка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д. 17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1" y="5481623"/>
            <a:ext cx="9144793" cy="1341236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1" y="1392172"/>
            <a:ext cx="4635983" cy="34769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514798"/>
            <a:ext cx="1584176" cy="21122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095634"/>
            <a:ext cx="1728192" cy="23042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95635"/>
            <a:ext cx="1728192" cy="23042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36882222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0356" y="548680"/>
            <a:ext cx="8487142" cy="43204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подъездов в 2017 г. ул. </a:t>
            </a: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Рудневка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д. 41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1" y="5481623"/>
            <a:ext cx="9144793" cy="1341236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196751"/>
            <a:ext cx="2736305" cy="33487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772816"/>
            <a:ext cx="2638935" cy="32725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96751"/>
            <a:ext cx="2592288" cy="345638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86968352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76" y="389880"/>
            <a:ext cx="7645047" cy="60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900613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0356" y="548680"/>
            <a:ext cx="8487142" cy="432047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подъездов в 2017 г. ул. Камова, д. 20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1" y="5481623"/>
            <a:ext cx="9144793" cy="1341236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3840426" cy="28803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276872"/>
            <a:ext cx="2304256" cy="30723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196752"/>
            <a:ext cx="2246628" cy="29207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92839127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60284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2060"/>
                </a:solidFill>
              </a:rPr>
              <a:t/>
            </a:r>
            <a:br>
              <a:rPr lang="ru-RU" sz="3600" dirty="0" smtClean="0">
                <a:solidFill>
                  <a:srgbClr val="002060"/>
                </a:solidFill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удобства жителей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</a:t>
            </a:r>
            <a:b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Жилищник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Косино-Ухтомский» осуществляет прием заявлений и предложений на сайте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</a:t>
            </a:r>
            <a:r>
              <a:rPr lang="ru-RU" sz="36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://gbu-kosino-uhtomskiy.ru</a:t>
            </a:r>
            <a:r>
              <a:rPr lang="ru-RU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ru-RU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 электронной почте </a:t>
            </a:r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gbu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kosino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5120921"/>
            <a:ext cx="9144000" cy="17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7448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60284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уважением,  и. о. руководителя </a:t>
            </a:r>
            <a:br>
              <a:rPr lang="ru-RU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ГБУ «</a:t>
            </a:r>
            <a:r>
              <a:rPr lang="ru-RU" sz="31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Жилищник</a:t>
            </a:r>
            <a:r>
              <a:rPr lang="ru-RU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Косино-Ухтомский»</a:t>
            </a:r>
            <a:br>
              <a:rPr lang="ru-RU" sz="31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О.В. Калинин</a:t>
            </a:r>
            <a:endParaRPr lang="ru-RU" sz="3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3497"/>
            <a:ext cx="9144000" cy="17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6562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161661"/>
            <a:ext cx="7772400" cy="96470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ежедневном режиме в содержании и благоустройстве района Косино-Ухтомский задействованы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2420888"/>
            <a:ext cx="6400800" cy="2160240"/>
          </a:xfrm>
        </p:spPr>
        <p:txBody>
          <a:bodyPr>
            <a:normAutofit/>
          </a:bodyPr>
          <a:lstStyle/>
          <a:p>
            <a:pPr algn="l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-108 специализированных машин 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-8 диспетчерских служб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-15 мастерских участков</a:t>
            </a:r>
          </a:p>
          <a:p>
            <a:r>
              <a:rPr lang="ru-RU" dirty="0" smtClean="0"/>
              <a:t>-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4917"/>
            <a:ext cx="9144000" cy="172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72844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83568" y="620688"/>
            <a:ext cx="806388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 по благоустройству территорий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образовательных учреждений</a:t>
            </a:r>
            <a:r>
              <a:rPr kumimoji="0" lang="ru-RU" altLang="ru-RU" sz="2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2017 году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7232"/>
            <a:ext cx="9144000" cy="13407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9532" y="1700808"/>
            <a:ext cx="8424936" cy="3078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ГБОУ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«ШКОЛА № 2026»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адресу: ул.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Лухмановская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д. 13-Г; 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ГБОУ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«ШКОЛА № 1022»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адресу: ул. Оренбургская, д. 10;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ГБОУ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«ШКОЛА № 2026»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адресу: ул. Медведева, д. 8;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ГБОУ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«ШКОЛА № 2031»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адресу: ул.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Святоозерская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д. 17;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ГБОУ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«ШКОЛА № 2031»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адресу: ул.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Святоозерская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д. 20;</a:t>
            </a:r>
          </a:p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ГБОУ 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«ШКОЛА № 2036»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адресу: ул.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Рудневка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д. 6. 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91355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683568" y="416860"/>
            <a:ext cx="806388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Объемы работ по благоустройству территорий образовательных учреждений</a:t>
            </a:r>
            <a:r>
              <a:rPr kumimoji="0" lang="ru-RU" altLang="ru-RU" sz="20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2017 году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7232"/>
            <a:ext cx="9144000" cy="1340768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963510"/>
              </p:ext>
            </p:extLst>
          </p:nvPr>
        </p:nvGraphicFramePr>
        <p:xfrm>
          <a:off x="1475656" y="1268760"/>
          <a:ext cx="6408713" cy="3744417"/>
        </p:xfrm>
        <a:graphic>
          <a:graphicData uri="http://schemas.openxmlformats.org/drawingml/2006/table">
            <a:tbl>
              <a:tblPr firstRow="1" firstCol="1" bandRow="1"/>
              <a:tblGrid>
                <a:gridCol w="483262">
                  <a:extLst>
                    <a:ext uri="{9D8B030D-6E8A-4147-A177-3AD203B41FA5}">
                      <a16:colId xmlns:a16="http://schemas.microsoft.com/office/drawing/2014/main" val="3219339291"/>
                    </a:ext>
                  </a:extLst>
                </a:gridCol>
                <a:gridCol w="3500904">
                  <a:extLst>
                    <a:ext uri="{9D8B030D-6E8A-4147-A177-3AD203B41FA5}">
                      <a16:colId xmlns:a16="http://schemas.microsoft.com/office/drawing/2014/main" val="1987870975"/>
                    </a:ext>
                  </a:extLst>
                </a:gridCol>
                <a:gridCol w="1163534">
                  <a:extLst>
                    <a:ext uri="{9D8B030D-6E8A-4147-A177-3AD203B41FA5}">
                      <a16:colId xmlns:a16="http://schemas.microsoft.com/office/drawing/2014/main" val="1130269034"/>
                    </a:ext>
                  </a:extLst>
                </a:gridCol>
                <a:gridCol w="1261013">
                  <a:extLst>
                    <a:ext uri="{9D8B030D-6E8A-4147-A177-3AD203B41FA5}">
                      <a16:colId xmlns:a16="http://schemas.microsoft.com/office/drawing/2014/main" val="2995677540"/>
                    </a:ext>
                  </a:extLst>
                </a:gridCol>
              </a:tblGrid>
              <a:tr h="6795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№, п/п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работ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Ед. измерения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Общее количество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4716422"/>
                  </a:ext>
                </a:extLst>
              </a:tr>
              <a:tr h="3466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Установка / замена садового борт камня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п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006 / 931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641352"/>
                  </a:ext>
                </a:extLst>
              </a:tr>
              <a:tr h="3397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Установка/замена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МАФ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ед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144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3446546"/>
                  </a:ext>
                </a:extLst>
              </a:tr>
              <a:tr h="3397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Устройство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покрытия искусственная трава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1200" baseline="30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71826"/>
                  </a:ext>
                </a:extLst>
              </a:tr>
              <a:tr h="3397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Ремонт АБП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1200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3 010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566148"/>
                  </a:ext>
                </a:extLst>
              </a:tr>
              <a:tr h="3397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Устройство резинового покрытия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1200" baseline="300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4128247"/>
                  </a:ext>
                </a:extLst>
              </a:tr>
              <a:tr h="3397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Замена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бортового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камня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п/м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7997211"/>
                  </a:ext>
                </a:extLst>
              </a:tr>
              <a:tr h="3397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Устройство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покрытия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из гранитных высевок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1200" baseline="300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824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932170"/>
                  </a:ext>
                </a:extLst>
              </a:tr>
              <a:tr h="3397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Ремонт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установка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полиуретанового ограждения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lang="ru-RU" sz="1200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1 609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9361867"/>
                  </a:ext>
                </a:extLst>
              </a:tr>
              <a:tr h="3397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Окраска металлического ограждения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п/м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77" marR="5987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00601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2809670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424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ШКОЛА № 2036, ул.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Рудневка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д. 6 (2017 ДО)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8541"/>
            <a:ext cx="9144000" cy="17290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4346478" cy="32598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033237"/>
            <a:ext cx="4346479" cy="32598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44452265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040E8B8-6142-4D5E-B54A-7FA8D66837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4044</TotalTime>
  <Words>1034</Words>
  <Application>Microsoft Office PowerPoint</Application>
  <PresentationFormat>Экран (4:3)</PresentationFormat>
  <Paragraphs>135</Paragraphs>
  <Slides>55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55</vt:i4>
      </vt:variant>
    </vt:vector>
  </HeadingPairs>
  <TitlesOfParts>
    <vt:vector size="64" baseType="lpstr">
      <vt:lpstr>Arial</vt:lpstr>
      <vt:lpstr>Calibri</vt:lpstr>
      <vt:lpstr>Candara</vt:lpstr>
      <vt:lpstr>Symbol</vt:lpstr>
      <vt:lpstr>Times New Roman</vt:lpstr>
      <vt:lpstr>Wingdings</vt:lpstr>
      <vt:lpstr>Волна</vt:lpstr>
      <vt:lpstr>Документ</vt:lpstr>
      <vt:lpstr>Лист</vt:lpstr>
      <vt:lpstr>Презентация PowerPoint</vt:lpstr>
      <vt:lpstr>Презентация PowerPoint</vt:lpstr>
      <vt:lpstr>ГБУ «Жилищник района Косино-Ухтомский»  осуществляет следующие виды работ:</vt:lpstr>
      <vt:lpstr>Презентация PowerPoint</vt:lpstr>
      <vt:lpstr>В управлении  ГБУ «Жилищник района Косино-Ухтомский» :   -208 многоквартирных дома -173 дворовых территорий         -71 улиц и проездов -108 детских площадок -42 спортивных площадок -400 га зеленых насаждений. </vt:lpstr>
      <vt:lpstr>В ежедневном режиме в содержании и благоустройстве района Косино-Ухтомский задействованы</vt:lpstr>
      <vt:lpstr>Презентация PowerPoint</vt:lpstr>
      <vt:lpstr>Презентация PowerPoint</vt:lpstr>
      <vt:lpstr>ГБОУ ШКОЛА № 2036, ул. Рудневка, д. 6 (2017 ДО)</vt:lpstr>
      <vt:lpstr>ГБОУ ШКОЛА № 2036, ул. Рудневка, д. 6 (2017 ПОСЛЕ)</vt:lpstr>
      <vt:lpstr>ГБОУ ШКОЛА № 2026, ул. Лухмановская, д. 13Г (2017 ДО)</vt:lpstr>
      <vt:lpstr>ГБОУ ШКОЛА № 2036, ул. Лухмановская, д. 13Г (2017 ПОСЛЕ)</vt:lpstr>
      <vt:lpstr>ГБОУ ШКОЛА № 2026, ул. Медведева, д. 8 (2017 ДО)</vt:lpstr>
      <vt:lpstr>ГБОУ ШКОЛА № 2036, ул. Медведева, д. 8 (2017 ПОСЛЕ)</vt:lpstr>
      <vt:lpstr>ГБОУ ШКОЛА № 2031, ул. Святоозерская, д. 17 (2017 ДО и ПОСЛЕ)</vt:lpstr>
      <vt:lpstr>ГБОУ ШКОЛА № 2031, ул. Святозерская, д. 20 (2017 ДО)</vt:lpstr>
      <vt:lpstr>ГБОУ ШКОЛА № 2031, ул. Святозерская, д. 20 (2017 ПОСЛЕ)</vt:lpstr>
      <vt:lpstr>ГБОУ ШКОЛА № 1022, ул. Оренбургская, д. 10 (2017 ДО)</vt:lpstr>
      <vt:lpstr>ГБОУ ШКОЛА № 1022, ул. Оренбургская, д. 10 (2017 ПОСЛЕ)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Индустрия зимнего отдыха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Для удобства жителей района  ГБУ «Жилищник района Косино-Ухтомский» осуществляет прием заявлений и предложений на сайте  http://gbu-kosino-uhtomskiy.ru/  и по электронной почте  gbu-kosino@mail.ru. </vt:lpstr>
      <vt:lpstr>Спасибо за внимание!  С уважением,  и. о. руководителя  ГБУ «Жилищник района Косино-Ухтомский» О.В. Калинин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компании</dc:title>
  <dc:creator>Admins</dc:creator>
  <cp:lastModifiedBy>Faya</cp:lastModifiedBy>
  <cp:revision>301</cp:revision>
  <cp:lastPrinted>1998-06-19T00:49:56Z</cp:lastPrinted>
  <dcterms:created xsi:type="dcterms:W3CDTF">2014-12-30T08:31:23Z</dcterms:created>
  <dcterms:modified xsi:type="dcterms:W3CDTF">2018-01-15T06:29:14Z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TC062578591049</vt:lpwstr>
  </property>
</Properties>
</file>